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058400" cx="7772400"/>
  <p:notesSz cx="6858000" cy="9144000"/>
  <p:embeddedFontLst>
    <p:embeddedFont>
      <p:font typeface="Roboto"/>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Roboto-boldItalic.fntdata"/><Relationship Id="rId10" Type="http://schemas.openxmlformats.org/officeDocument/2006/relationships/font" Target="fonts/Roboto-italic.fntdata"/><Relationship Id="rId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94a7334e9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794a7334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web01.browardschools.com/sbbcpolicies/docs/P1.3.000.pdf" TargetMode="External"/><Relationship Id="rId9" Type="http://schemas.openxmlformats.org/officeDocument/2006/relationships/hyperlink" Target="https://www.browardschools.com/domain/24867" TargetMode="External"/><Relationship Id="rId5" Type="http://schemas.openxmlformats.org/officeDocument/2006/relationships/hyperlink" Target="https://www.browardschools.com/Page/52733" TargetMode="External"/><Relationship Id="rId6" Type="http://schemas.openxmlformats.org/officeDocument/2006/relationships/hyperlink" Target="https://www.browardschools.com/IGamendment2024" TargetMode="External"/><Relationship Id="rId7" Type="http://schemas.openxmlformats.org/officeDocument/2006/relationships/hyperlink" Target="https://www.browardschools.com/cms/lib/FL01803656/Centricity/Domain/13726/Policy%205900%20Anti-Bullying%20Adopted%209-13-22.pdf" TargetMode="External"/><Relationship Id="rId8" Type="http://schemas.openxmlformats.org/officeDocument/2006/relationships/hyperlink" Target="https://www.browardschools.com/cms/lib/FL01803656/Centricity/Domain/13726/BCPS%20Inclusive%20Schools%20Student%20Support%20Guide.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264895" y="254746"/>
            <a:ext cx="7242600" cy="1119900"/>
          </a:xfrm>
          <a:prstGeom prst="rect">
            <a:avLst/>
          </a:prstGeom>
          <a:solidFill>
            <a:srgbClr val="D9EAD3"/>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School Advisory Forums: </a:t>
            </a:r>
            <a:endParaRPr/>
          </a:p>
          <a:p>
            <a:pPr indent="0" lvl="0" marL="0" rtl="0" algn="ctr">
              <a:spcBef>
                <a:spcPts val="0"/>
              </a:spcBef>
              <a:spcAft>
                <a:spcPts val="0"/>
              </a:spcAft>
              <a:buNone/>
            </a:pPr>
            <a:r>
              <a:rPr lang="en"/>
              <a:t>Marketing and Getting Participation</a:t>
            </a:r>
            <a:endParaRPr/>
          </a:p>
        </p:txBody>
      </p:sp>
      <p:sp>
        <p:nvSpPr>
          <p:cNvPr id="55" name="Google Shape;55;p13"/>
          <p:cNvSpPr txBox="1"/>
          <p:nvPr>
            <p:ph idx="1" type="body"/>
          </p:nvPr>
        </p:nvSpPr>
        <p:spPr>
          <a:xfrm>
            <a:off x="264950" y="1518100"/>
            <a:ext cx="7242600" cy="40065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Considerations for Your Meeting:</a:t>
            </a:r>
            <a:endParaRPr b="1"/>
          </a:p>
          <a:p>
            <a:pPr indent="-317500" lvl="0" marL="457200" rtl="0" algn="l">
              <a:spcBef>
                <a:spcPts val="1200"/>
              </a:spcBef>
              <a:spcAft>
                <a:spcPts val="0"/>
              </a:spcAft>
              <a:buSzPts val="1400"/>
              <a:buChar char="●"/>
            </a:pPr>
            <a:r>
              <a:rPr lang="en"/>
              <a:t>Piggy Back on Another Meeting</a:t>
            </a:r>
            <a:endParaRPr/>
          </a:p>
          <a:p>
            <a:pPr indent="-304800" lvl="1" marL="914400" rtl="0" algn="l">
              <a:spcBef>
                <a:spcPts val="0"/>
              </a:spcBef>
              <a:spcAft>
                <a:spcPts val="0"/>
              </a:spcAft>
              <a:buSzPts val="1200"/>
              <a:buChar char="○"/>
            </a:pPr>
            <a:r>
              <a:rPr lang="en"/>
              <a:t>PTO/PTA Meeting</a:t>
            </a:r>
            <a:endParaRPr/>
          </a:p>
          <a:p>
            <a:pPr indent="-304800" lvl="1" marL="914400" rtl="0" algn="l">
              <a:spcBef>
                <a:spcPts val="0"/>
              </a:spcBef>
              <a:spcAft>
                <a:spcPts val="0"/>
              </a:spcAft>
              <a:buSzPts val="1200"/>
              <a:buChar char="○"/>
            </a:pPr>
            <a:r>
              <a:rPr lang="en"/>
              <a:t>SAC Meeting (teachers and </a:t>
            </a:r>
            <a:r>
              <a:rPr lang="en"/>
              <a:t>administrators</a:t>
            </a:r>
            <a:r>
              <a:rPr lang="en"/>
              <a:t> must attend even if 0 parents)</a:t>
            </a:r>
            <a:endParaRPr/>
          </a:p>
          <a:p>
            <a:pPr indent="-304800" lvl="2" marL="1371600" rtl="0" algn="l">
              <a:spcBef>
                <a:spcPts val="0"/>
              </a:spcBef>
              <a:spcAft>
                <a:spcPts val="0"/>
              </a:spcAft>
              <a:buSzPts val="1200"/>
              <a:buChar char="■"/>
            </a:pPr>
            <a:r>
              <a:rPr lang="en"/>
              <a:t>SAC has a </a:t>
            </a:r>
            <a:r>
              <a:rPr lang="en"/>
              <a:t>liaison</a:t>
            </a:r>
            <a:r>
              <a:rPr lang="en"/>
              <a:t> in your school (usually a teacher) whom you can partner with regarding minutes and announcements</a:t>
            </a:r>
            <a:endParaRPr/>
          </a:p>
          <a:p>
            <a:pPr indent="0" lvl="0" marL="1371600" rtl="0" algn="l">
              <a:spcBef>
                <a:spcPts val="1200"/>
              </a:spcBef>
              <a:spcAft>
                <a:spcPts val="0"/>
              </a:spcAft>
              <a:buNone/>
            </a:pPr>
            <a:r>
              <a:t/>
            </a:r>
            <a:endParaRPr/>
          </a:p>
          <a:p>
            <a:pPr indent="-317500" lvl="0" marL="457200" rtl="0" algn="l">
              <a:spcBef>
                <a:spcPts val="1200"/>
              </a:spcBef>
              <a:spcAft>
                <a:spcPts val="0"/>
              </a:spcAft>
              <a:buSzPts val="1400"/>
              <a:buChar char="●"/>
            </a:pPr>
            <a:r>
              <a:rPr lang="en"/>
              <a:t>Other locations with </a:t>
            </a:r>
            <a:r>
              <a:rPr lang="en"/>
              <a:t>likelihood</a:t>
            </a:r>
            <a:r>
              <a:rPr lang="en"/>
              <a:t> of getting parents to turn out</a:t>
            </a:r>
            <a:endParaRPr/>
          </a:p>
          <a:p>
            <a:pPr indent="-304800" lvl="1" marL="914400" rtl="0" algn="l">
              <a:spcBef>
                <a:spcPts val="0"/>
              </a:spcBef>
              <a:spcAft>
                <a:spcPts val="0"/>
              </a:spcAft>
              <a:buSzPts val="1200"/>
              <a:buChar char="○"/>
            </a:pPr>
            <a:r>
              <a:rPr lang="en"/>
              <a:t>Sports Field inbetween games (who noted they tried this last year?)</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No matter what time </a:t>
            </a:r>
            <a:r>
              <a:rPr lang="en"/>
              <a:t>you</a:t>
            </a:r>
            <a:r>
              <a:rPr lang="en"/>
              <a:t> pick, some interested parents won’t be able to attend (during the day, evening)</a:t>
            </a:r>
            <a:endParaRPr/>
          </a:p>
          <a:p>
            <a:pPr indent="-304800" lvl="1" marL="914400" rtl="0" algn="l">
              <a:spcBef>
                <a:spcPts val="0"/>
              </a:spcBef>
              <a:spcAft>
                <a:spcPts val="0"/>
              </a:spcAft>
              <a:buSzPts val="1200"/>
              <a:buChar char="○"/>
            </a:pPr>
            <a:r>
              <a:rPr lang="en"/>
              <a:t>Make yourself available to hear concerns form those that can not attend </a:t>
            </a:r>
            <a:endParaRPr/>
          </a:p>
          <a:p>
            <a:pPr indent="0" lvl="0" marL="0" rtl="0" algn="l">
              <a:spcBef>
                <a:spcPts val="1200"/>
              </a:spcBef>
              <a:spcAft>
                <a:spcPts val="1200"/>
              </a:spcAft>
              <a:buNone/>
            </a:pPr>
            <a:r>
              <a:rPr lang="en"/>
              <a:t>Regardless of when or where, you must have an agenda and minutes (submit to your </a:t>
            </a:r>
            <a:r>
              <a:rPr lang="en"/>
              <a:t>principal</a:t>
            </a:r>
            <a:r>
              <a:rPr lang="en"/>
              <a:t> and push for them to be sent out as well as posted on your school website)</a:t>
            </a:r>
            <a:endParaRPr/>
          </a:p>
        </p:txBody>
      </p:sp>
      <p:sp>
        <p:nvSpPr>
          <p:cNvPr id="56" name="Google Shape;56;p13"/>
          <p:cNvSpPr txBox="1"/>
          <p:nvPr>
            <p:ph idx="2" type="body"/>
          </p:nvPr>
        </p:nvSpPr>
        <p:spPr>
          <a:xfrm>
            <a:off x="264950" y="5668050"/>
            <a:ext cx="7242600" cy="41652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How Can You Drum Up Attendance</a:t>
            </a:r>
            <a:r>
              <a:rPr b="1" lang="en"/>
              <a:t>:</a:t>
            </a:r>
            <a:endParaRPr b="1"/>
          </a:p>
          <a:p>
            <a:pPr indent="-317500" lvl="0" marL="457200" rtl="0" algn="l">
              <a:spcBef>
                <a:spcPts val="1200"/>
              </a:spcBef>
              <a:spcAft>
                <a:spcPts val="0"/>
              </a:spcAft>
              <a:buSzPts val="1400"/>
              <a:buChar char="●"/>
            </a:pPr>
            <a:r>
              <a:rPr lang="en"/>
              <a:t>You have to explain who we are and what we do (see next slide)</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Getting the word out</a:t>
            </a:r>
            <a:endParaRPr/>
          </a:p>
          <a:p>
            <a:pPr indent="-304800" lvl="1" marL="914400" rtl="0" algn="l">
              <a:spcBef>
                <a:spcPts val="0"/>
              </a:spcBef>
              <a:spcAft>
                <a:spcPts val="0"/>
              </a:spcAft>
              <a:buSzPts val="1200"/>
              <a:buChar char="○"/>
            </a:pPr>
            <a:r>
              <a:rPr lang="en"/>
              <a:t>Publize at other events (PTO, PTA)</a:t>
            </a:r>
            <a:endParaRPr/>
          </a:p>
          <a:p>
            <a:pPr indent="-304800" lvl="1" marL="914400" rtl="0" algn="l">
              <a:spcBef>
                <a:spcPts val="0"/>
              </a:spcBef>
              <a:spcAft>
                <a:spcPts val="0"/>
              </a:spcAft>
              <a:buSzPts val="1200"/>
              <a:buChar char="○"/>
            </a:pPr>
            <a:r>
              <a:rPr lang="en"/>
              <a:t>Hand out flyers at carline (ask your Assistant Principals to help)</a:t>
            </a:r>
            <a:endParaRPr/>
          </a:p>
          <a:p>
            <a:pPr indent="-304800" lvl="1" marL="914400" rtl="0" algn="l">
              <a:spcBef>
                <a:spcPts val="0"/>
              </a:spcBef>
              <a:spcAft>
                <a:spcPts val="0"/>
              </a:spcAft>
              <a:buSzPts val="1200"/>
              <a:buChar char="○"/>
            </a:pPr>
            <a:r>
              <a:rPr lang="en"/>
              <a:t>Work with your princpal to get a flyer or notice sent out to the school (see next slide)</a:t>
            </a:r>
            <a:endParaRPr/>
          </a:p>
          <a:p>
            <a:pPr indent="-304800" lvl="1" marL="914400" rtl="0" algn="l">
              <a:spcBef>
                <a:spcPts val="0"/>
              </a:spcBef>
              <a:spcAft>
                <a:spcPts val="0"/>
              </a:spcAft>
              <a:buSzPts val="1200"/>
              <a:buChar char="○"/>
            </a:pPr>
            <a:r>
              <a:rPr lang="en"/>
              <a:t>FACEBOOK - find a group in your area and post</a:t>
            </a:r>
            <a:endParaRPr/>
          </a:p>
          <a:p>
            <a:pPr indent="-304800" lvl="1" marL="914400" rtl="0" algn="l">
              <a:spcBef>
                <a:spcPts val="0"/>
              </a:spcBef>
              <a:spcAft>
                <a:spcPts val="0"/>
              </a:spcAft>
              <a:buSzPts val="1200"/>
              <a:buChar char="○"/>
            </a:pPr>
            <a:r>
              <a:rPr lang="en"/>
              <a:t>OTHER THINGS THAT HAVE WORKED?</a:t>
            </a:r>
            <a:endParaRPr/>
          </a:p>
          <a:p>
            <a:pPr indent="0" lvl="0" marL="914400" rtl="0" algn="l">
              <a:spcBef>
                <a:spcPts val="1200"/>
              </a:spcBef>
              <a:spcAft>
                <a:spcPts val="0"/>
              </a:spcAft>
              <a:buNone/>
            </a:pPr>
            <a:r>
              <a:t/>
            </a:r>
            <a:endParaRPr/>
          </a:p>
          <a:p>
            <a:pPr indent="-317500" lvl="0" marL="457200" rtl="0" algn="l">
              <a:spcBef>
                <a:spcPts val="1200"/>
              </a:spcBef>
              <a:spcAft>
                <a:spcPts val="0"/>
              </a:spcAft>
              <a:buSzPts val="1400"/>
              <a:buChar char="●"/>
            </a:pPr>
            <a:r>
              <a:rPr lang="en"/>
              <a:t>You do not need a large group</a:t>
            </a:r>
            <a:endParaRPr/>
          </a:p>
          <a:p>
            <a:pPr indent="-304800" lvl="1" marL="914400" rtl="0" algn="l">
              <a:spcBef>
                <a:spcPts val="0"/>
              </a:spcBef>
              <a:spcAft>
                <a:spcPts val="0"/>
              </a:spcAft>
              <a:buSzPts val="1200"/>
              <a:buChar char="○"/>
            </a:pPr>
            <a:r>
              <a:rPr lang="en"/>
              <a:t>3 dedicated parents can be a huge help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57150" y="75"/>
            <a:ext cx="3828900" cy="14952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1777">
                <a:solidFill>
                  <a:srgbClr val="6AA84F"/>
                </a:solidFill>
                <a:latin typeface="Roboto"/>
                <a:ea typeface="Roboto"/>
                <a:cs typeface="Roboto"/>
                <a:sym typeface="Roboto"/>
              </a:rPr>
              <a:t>Heron Heights Elementary</a:t>
            </a:r>
            <a:endParaRPr b="1" sz="1777">
              <a:solidFill>
                <a:srgbClr val="6AA84F"/>
              </a:solidFill>
              <a:latin typeface="Roboto"/>
              <a:ea typeface="Roboto"/>
              <a:cs typeface="Roboto"/>
              <a:sym typeface="Roboto"/>
            </a:endParaRPr>
          </a:p>
          <a:p>
            <a:pPr indent="0" lvl="0" marL="0" rtl="0" algn="ctr">
              <a:spcBef>
                <a:spcPts val="0"/>
              </a:spcBef>
              <a:spcAft>
                <a:spcPts val="0"/>
              </a:spcAft>
              <a:buNone/>
            </a:pPr>
            <a:r>
              <a:rPr b="1" lang="en" sz="5822">
                <a:solidFill>
                  <a:srgbClr val="6AA84F"/>
                </a:solidFill>
                <a:latin typeface="Roboto"/>
                <a:ea typeface="Roboto"/>
                <a:cs typeface="Roboto"/>
                <a:sym typeface="Roboto"/>
              </a:rPr>
              <a:t>SAF</a:t>
            </a:r>
            <a:endParaRPr b="1" sz="522">
              <a:solidFill>
                <a:srgbClr val="6AA84F"/>
              </a:solidFill>
              <a:latin typeface="Roboto"/>
              <a:ea typeface="Roboto"/>
              <a:cs typeface="Roboto"/>
              <a:sym typeface="Roboto"/>
            </a:endParaRPr>
          </a:p>
          <a:p>
            <a:pPr indent="0" lvl="0" marL="0" rtl="0" algn="l">
              <a:spcBef>
                <a:spcPts val="0"/>
              </a:spcBef>
              <a:spcAft>
                <a:spcPts val="0"/>
              </a:spcAft>
              <a:buNone/>
            </a:pPr>
            <a:r>
              <a:rPr lang="en" sz="1100">
                <a:solidFill>
                  <a:srgbClr val="666666"/>
                </a:solidFill>
                <a:latin typeface="Roboto"/>
                <a:ea typeface="Roboto"/>
                <a:cs typeface="Roboto"/>
                <a:sym typeface="Roboto"/>
              </a:rPr>
              <a:t>November </a:t>
            </a:r>
            <a:r>
              <a:rPr lang="en" sz="1100">
                <a:solidFill>
                  <a:srgbClr val="666666"/>
                </a:solidFill>
                <a:latin typeface="Roboto"/>
                <a:ea typeface="Roboto"/>
                <a:cs typeface="Roboto"/>
                <a:sym typeface="Roboto"/>
              </a:rPr>
              <a:t>2024 Newsletter and Meeting Agenda</a:t>
            </a:r>
            <a:endParaRPr sz="1100">
              <a:solidFill>
                <a:srgbClr val="666666"/>
              </a:solidFill>
              <a:latin typeface="Roboto"/>
              <a:ea typeface="Roboto"/>
              <a:cs typeface="Roboto"/>
              <a:sym typeface="Roboto"/>
            </a:endParaRPr>
          </a:p>
          <a:p>
            <a:pPr indent="0" lvl="0" marL="0" rtl="0" algn="l">
              <a:spcBef>
                <a:spcPts val="0"/>
              </a:spcBef>
              <a:spcAft>
                <a:spcPts val="0"/>
              </a:spcAft>
              <a:buNone/>
            </a:pPr>
            <a:r>
              <a:rPr lang="en" sz="1100">
                <a:solidFill>
                  <a:srgbClr val="666666"/>
                </a:solidFill>
                <a:latin typeface="Roboto"/>
                <a:ea typeface="Roboto"/>
                <a:cs typeface="Roboto"/>
                <a:sym typeface="Roboto"/>
              </a:rPr>
              <a:t>Meeting: Monday 11/18/2024 2:30pm</a:t>
            </a:r>
            <a:endParaRPr sz="1100">
              <a:solidFill>
                <a:srgbClr val="666666"/>
              </a:solidFill>
              <a:latin typeface="Roboto"/>
              <a:ea typeface="Roboto"/>
              <a:cs typeface="Roboto"/>
              <a:sym typeface="Roboto"/>
            </a:endParaRPr>
          </a:p>
          <a:p>
            <a:pPr indent="0" lvl="0" marL="0" rtl="0" algn="l">
              <a:spcBef>
                <a:spcPts val="0"/>
              </a:spcBef>
              <a:spcAft>
                <a:spcPts val="0"/>
              </a:spcAft>
              <a:buNone/>
            </a:pPr>
            <a:r>
              <a:t/>
            </a:r>
            <a:endParaRPr sz="1100">
              <a:solidFill>
                <a:srgbClr val="666666"/>
              </a:solidFill>
              <a:latin typeface="Roboto"/>
              <a:ea typeface="Roboto"/>
              <a:cs typeface="Roboto"/>
              <a:sym typeface="Roboto"/>
            </a:endParaRPr>
          </a:p>
          <a:p>
            <a:pPr indent="0" lvl="0" marL="0" rtl="0" algn="l">
              <a:spcBef>
                <a:spcPts val="0"/>
              </a:spcBef>
              <a:spcAft>
                <a:spcPts val="0"/>
              </a:spcAft>
              <a:buNone/>
            </a:pPr>
            <a:r>
              <a:t/>
            </a:r>
            <a:endParaRPr sz="1211">
              <a:solidFill>
                <a:srgbClr val="666666"/>
              </a:solidFill>
              <a:latin typeface="Roboto"/>
              <a:ea typeface="Roboto"/>
              <a:cs typeface="Roboto"/>
              <a:sym typeface="Roboto"/>
            </a:endParaRPr>
          </a:p>
        </p:txBody>
      </p:sp>
      <p:sp>
        <p:nvSpPr>
          <p:cNvPr id="62" name="Google Shape;62;p14"/>
          <p:cNvSpPr txBox="1"/>
          <p:nvPr>
            <p:ph idx="1" type="subTitle"/>
          </p:nvPr>
        </p:nvSpPr>
        <p:spPr>
          <a:xfrm>
            <a:off x="264850" y="4533824"/>
            <a:ext cx="7242600" cy="47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latin typeface="Roboto"/>
                <a:ea typeface="Roboto"/>
                <a:cs typeface="Roboto"/>
                <a:sym typeface="Roboto"/>
              </a:rPr>
              <a:t>Resources and Notes from the Chairs</a:t>
            </a:r>
            <a:endParaRPr>
              <a:latin typeface="Roboto"/>
              <a:ea typeface="Roboto"/>
              <a:cs typeface="Roboto"/>
              <a:sym typeface="Roboto"/>
            </a:endParaRPr>
          </a:p>
        </p:txBody>
      </p:sp>
      <p:pic>
        <p:nvPicPr>
          <p:cNvPr id="63" name="Google Shape;63;p14"/>
          <p:cNvPicPr preferRelativeResize="0"/>
          <p:nvPr/>
        </p:nvPicPr>
        <p:blipFill>
          <a:blip r:embed="rId3">
            <a:alphaModFix/>
          </a:blip>
          <a:stretch>
            <a:fillRect/>
          </a:stretch>
        </p:blipFill>
        <p:spPr>
          <a:xfrm>
            <a:off x="3973882" y="0"/>
            <a:ext cx="3798519" cy="2190825"/>
          </a:xfrm>
          <a:prstGeom prst="rect">
            <a:avLst/>
          </a:prstGeom>
          <a:noFill/>
          <a:ln>
            <a:noFill/>
          </a:ln>
        </p:spPr>
      </p:pic>
      <p:sp>
        <p:nvSpPr>
          <p:cNvPr id="64" name="Google Shape;64;p14"/>
          <p:cNvSpPr/>
          <p:nvPr/>
        </p:nvSpPr>
        <p:spPr>
          <a:xfrm>
            <a:off x="5412900" y="2295525"/>
            <a:ext cx="2304900" cy="1809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2"/>
                </a:solidFill>
              </a:rPr>
              <a:t>Future Meetings </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2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December 2, 2024</a:t>
            </a:r>
            <a:endParaRPr sz="12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January 21, 2025 *</a:t>
            </a:r>
            <a:endParaRPr sz="12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February 24, 2025</a:t>
            </a:r>
            <a:endParaRPr sz="12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April 2, 2025</a:t>
            </a:r>
            <a:endParaRPr sz="12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May 1, 2025</a:t>
            </a:r>
            <a:endParaRPr/>
          </a:p>
        </p:txBody>
      </p:sp>
      <p:sp>
        <p:nvSpPr>
          <p:cNvPr id="65" name="Google Shape;65;p14"/>
          <p:cNvSpPr txBox="1"/>
          <p:nvPr/>
        </p:nvSpPr>
        <p:spPr>
          <a:xfrm>
            <a:off x="57150" y="1533525"/>
            <a:ext cx="3828900" cy="657300"/>
          </a:xfrm>
          <a:prstGeom prst="rect">
            <a:avLst/>
          </a:prstGeom>
          <a:noFill/>
          <a:ln cap="flat" cmpd="sng" w="2857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666666"/>
                </a:solidFill>
                <a:latin typeface="Roboto"/>
                <a:ea typeface="Roboto"/>
                <a:cs typeface="Roboto"/>
                <a:sym typeface="Roboto"/>
              </a:rPr>
              <a:t>Chair: Michael Pezzicola		Vice-Chair: Britt Ehren</a:t>
            </a:r>
            <a:endParaRPr sz="1100">
              <a:solidFill>
                <a:srgbClr val="666666"/>
              </a:solidFill>
              <a:latin typeface="Roboto"/>
              <a:ea typeface="Roboto"/>
              <a:cs typeface="Roboto"/>
              <a:sym typeface="Roboto"/>
            </a:endParaRPr>
          </a:p>
          <a:p>
            <a:pPr indent="0" lvl="0" marL="0" rtl="0" algn="l">
              <a:spcBef>
                <a:spcPts val="0"/>
              </a:spcBef>
              <a:spcAft>
                <a:spcPts val="0"/>
              </a:spcAft>
              <a:buNone/>
            </a:pPr>
            <a:r>
              <a:rPr lang="en" sz="1100">
                <a:solidFill>
                  <a:srgbClr val="666666"/>
                </a:solidFill>
                <a:latin typeface="Roboto"/>
                <a:ea typeface="Roboto"/>
                <a:cs typeface="Roboto"/>
                <a:sym typeface="Roboto"/>
              </a:rPr>
              <a:t>cell: 	732.773.4318</a:t>
            </a:r>
            <a:endParaRPr sz="1100">
              <a:solidFill>
                <a:srgbClr val="66666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100">
                <a:solidFill>
                  <a:srgbClr val="666666"/>
                </a:solidFill>
                <a:latin typeface="Roboto"/>
                <a:ea typeface="Roboto"/>
                <a:cs typeface="Roboto"/>
                <a:sym typeface="Roboto"/>
              </a:rPr>
              <a:t>email: 	hhesafvicechair@gmail.com</a:t>
            </a:r>
            <a:endParaRPr sz="1100">
              <a:solidFill>
                <a:srgbClr val="66666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2"/>
              </a:solidFill>
              <a:latin typeface="Roboto"/>
              <a:ea typeface="Roboto"/>
              <a:cs typeface="Roboto"/>
              <a:sym typeface="Roboto"/>
            </a:endParaRPr>
          </a:p>
        </p:txBody>
      </p:sp>
      <p:sp>
        <p:nvSpPr>
          <p:cNvPr id="66" name="Google Shape;66;p14"/>
          <p:cNvSpPr/>
          <p:nvPr/>
        </p:nvSpPr>
        <p:spPr>
          <a:xfrm>
            <a:off x="104775" y="2314575"/>
            <a:ext cx="5143500" cy="2095500"/>
          </a:xfrm>
          <a:prstGeom prst="round2DiagRect">
            <a:avLst>
              <a:gd fmla="val 16667" name="adj1"/>
              <a:gd fmla="val 0" name="adj2"/>
            </a:avLst>
          </a:prstGeom>
          <a:solidFill>
            <a:srgbClr val="6AA84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What is SAF? </a:t>
            </a:r>
            <a:endParaRPr b="1">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SAF stands for the School Advisory Forum. </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lang="en" sz="1000">
                <a:latin typeface="Roboto"/>
                <a:ea typeface="Roboto"/>
                <a:cs typeface="Roboto"/>
                <a:sym typeface="Roboto"/>
              </a:rPr>
              <a:t>Every school shall have a School Advisory Forum (SAF) that shall foster and promote communication between its stakeholders, the school and the Regional Advisory Council. The SAF shall bring forth recommendations, concerns and interests to and from their Regional Advisory Council.</a:t>
            </a:r>
            <a:r>
              <a:rPr lang="en" sz="1000">
                <a:solidFill>
                  <a:srgbClr val="0000FF"/>
                </a:solidFill>
                <a:latin typeface="Roboto"/>
                <a:ea typeface="Roboto"/>
                <a:cs typeface="Roboto"/>
                <a:sym typeface="Roboto"/>
              </a:rPr>
              <a:t> </a:t>
            </a:r>
            <a:r>
              <a:rPr lang="en" sz="1000" u="sng">
                <a:solidFill>
                  <a:srgbClr val="0000FF"/>
                </a:solidFill>
                <a:latin typeface="Roboto"/>
                <a:ea typeface="Roboto"/>
                <a:cs typeface="Roboto"/>
                <a:sym typeface="Roboto"/>
                <a:hlinkClick r:id="rId4">
                  <a:extLst>
                    <a:ext uri="{A12FA001-AC4F-418D-AE19-62706E023703}">
                      <ahyp:hlinkClr val="tx"/>
                    </a:ext>
                  </a:extLst>
                </a:hlinkClick>
              </a:rPr>
              <a:t>Link to Policy 1.3.</a:t>
            </a:r>
            <a:endParaRPr sz="1000">
              <a:solidFill>
                <a:srgbClr val="0000FF"/>
              </a:solidFill>
              <a:latin typeface="Roboto"/>
              <a:ea typeface="Roboto"/>
              <a:cs typeface="Roboto"/>
              <a:sym typeface="Roboto"/>
            </a:endParaRPr>
          </a:p>
          <a:p>
            <a:pPr indent="0" lvl="0" marL="0" rtl="0" algn="l">
              <a:spcBef>
                <a:spcPts val="0"/>
              </a:spcBef>
              <a:spcAft>
                <a:spcPts val="0"/>
              </a:spcAft>
              <a:buNone/>
            </a:pPr>
            <a:r>
              <a:t/>
            </a:r>
            <a:endParaRPr sz="1000">
              <a:solidFill>
                <a:srgbClr val="0000FF"/>
              </a:solidFill>
              <a:latin typeface="Roboto"/>
              <a:ea typeface="Roboto"/>
              <a:cs typeface="Roboto"/>
              <a:sym typeface="Roboto"/>
            </a:endParaRPr>
          </a:p>
          <a:p>
            <a:pPr indent="0" lvl="0" marL="0" rtl="0" algn="l">
              <a:spcBef>
                <a:spcPts val="0"/>
              </a:spcBef>
              <a:spcAft>
                <a:spcPts val="0"/>
              </a:spcAft>
              <a:buNone/>
            </a:pPr>
            <a:r>
              <a:rPr lang="en" sz="1000">
                <a:solidFill>
                  <a:srgbClr val="202020"/>
                </a:solidFill>
                <a:latin typeface="Roboto"/>
                <a:ea typeface="Roboto"/>
                <a:cs typeface="Roboto"/>
                <a:sym typeface="Roboto"/>
              </a:rPr>
              <a:t>We are forum to raise school level </a:t>
            </a:r>
            <a:r>
              <a:rPr lang="en" sz="1000">
                <a:solidFill>
                  <a:srgbClr val="202020"/>
                </a:solidFill>
                <a:latin typeface="Roboto"/>
                <a:ea typeface="Roboto"/>
                <a:cs typeface="Roboto"/>
                <a:sym typeface="Roboto"/>
              </a:rPr>
              <a:t>concerns to our administration, as well as bring broader questions or ideas to (or from) the North Area Advisory Council of Broward County. </a:t>
            </a:r>
            <a:endParaRPr sz="1000">
              <a:solidFill>
                <a:srgbClr val="202020"/>
              </a:solidFill>
              <a:latin typeface="Roboto"/>
              <a:ea typeface="Roboto"/>
              <a:cs typeface="Roboto"/>
              <a:sym typeface="Roboto"/>
            </a:endParaRPr>
          </a:p>
        </p:txBody>
      </p:sp>
      <p:sp>
        <p:nvSpPr>
          <p:cNvPr id="67" name="Google Shape;67;p14"/>
          <p:cNvSpPr/>
          <p:nvPr/>
        </p:nvSpPr>
        <p:spPr>
          <a:xfrm>
            <a:off x="2702050" y="5133975"/>
            <a:ext cx="2368200" cy="2276400"/>
          </a:xfrm>
          <a:prstGeom prst="rect">
            <a:avLst/>
          </a:prstGeom>
          <a:solidFill>
            <a:srgbClr val="B6D7A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School Choice Resources</a:t>
            </a:r>
            <a:endParaRPr b="1" sz="1200">
              <a:latin typeface="Roboto"/>
              <a:ea typeface="Roboto"/>
              <a:cs typeface="Roboto"/>
              <a:sym typeface="Roboto"/>
            </a:endParaRPr>
          </a:p>
          <a:p>
            <a:pPr indent="0" lvl="0" marL="0" rtl="0" algn="l">
              <a:spcBef>
                <a:spcPts val="0"/>
              </a:spcBef>
              <a:spcAft>
                <a:spcPts val="0"/>
              </a:spcAft>
              <a:buNone/>
            </a:pPr>
            <a:r>
              <a:rPr lang="en" sz="1000">
                <a:latin typeface="Roboto"/>
                <a:ea typeface="Roboto"/>
                <a:cs typeface="Roboto"/>
                <a:sym typeface="Roboto"/>
              </a:rPr>
              <a:t>DAC supported a motion that would have moved school choice deadlines to before </a:t>
            </a:r>
            <a:r>
              <a:rPr lang="en" sz="1000">
                <a:latin typeface="Roboto"/>
                <a:ea typeface="Roboto"/>
                <a:cs typeface="Roboto"/>
                <a:sym typeface="Roboto"/>
              </a:rPr>
              <a:t>the end of the year - meaning, you would have known a decision by 1/1/25 if you applied for a school choice offering for 2026. The board rejected the change, but school choice decisions will still be processed earlier in than the past. </a:t>
            </a:r>
            <a:endParaRPr sz="1000">
              <a:latin typeface="Roboto"/>
              <a:ea typeface="Roboto"/>
              <a:cs typeface="Roboto"/>
              <a:sym typeface="Roboto"/>
            </a:endParaRPr>
          </a:p>
          <a:p>
            <a:pPr indent="0" lvl="0" marL="0" rtl="0" algn="l">
              <a:spcBef>
                <a:spcPts val="0"/>
              </a:spcBef>
              <a:spcAft>
                <a:spcPts val="0"/>
              </a:spcAft>
              <a:buNone/>
            </a:pPr>
            <a:r>
              <a:t/>
            </a:r>
            <a:endParaRPr sz="1000">
              <a:latin typeface="Roboto"/>
              <a:ea typeface="Roboto"/>
              <a:cs typeface="Roboto"/>
              <a:sym typeface="Roboto"/>
            </a:endParaRPr>
          </a:p>
          <a:p>
            <a:pPr indent="0" lvl="0" marL="0" rtl="0" algn="l">
              <a:spcBef>
                <a:spcPts val="0"/>
              </a:spcBef>
              <a:spcAft>
                <a:spcPts val="0"/>
              </a:spcAft>
              <a:buNone/>
            </a:pPr>
            <a:r>
              <a:rPr lang="en" sz="1000">
                <a:latin typeface="Roboto"/>
                <a:ea typeface="Roboto"/>
                <a:cs typeface="Roboto"/>
                <a:sym typeface="Roboto"/>
              </a:rPr>
              <a:t>More details to come here:</a:t>
            </a:r>
            <a:endParaRPr sz="1000">
              <a:latin typeface="Roboto"/>
              <a:ea typeface="Roboto"/>
              <a:cs typeface="Roboto"/>
              <a:sym typeface="Roboto"/>
            </a:endParaRPr>
          </a:p>
          <a:p>
            <a:pPr indent="0" lvl="0" marL="0" rtl="0" algn="l">
              <a:spcBef>
                <a:spcPts val="0"/>
              </a:spcBef>
              <a:spcAft>
                <a:spcPts val="0"/>
              </a:spcAft>
              <a:buNone/>
            </a:pPr>
            <a:r>
              <a:rPr lang="en" sz="1000" u="sng">
                <a:solidFill>
                  <a:schemeClr val="hlink"/>
                </a:solidFill>
                <a:latin typeface="Roboto"/>
                <a:ea typeface="Roboto"/>
                <a:cs typeface="Roboto"/>
                <a:sym typeface="Roboto"/>
                <a:hlinkClick r:id="rId5"/>
              </a:rPr>
              <a:t>https://www.browardschools.com/Page/52733</a:t>
            </a:r>
            <a:endParaRPr sz="1000">
              <a:latin typeface="Roboto"/>
              <a:ea typeface="Roboto"/>
              <a:cs typeface="Roboto"/>
              <a:sym typeface="Roboto"/>
            </a:endParaRPr>
          </a:p>
        </p:txBody>
      </p:sp>
      <p:sp>
        <p:nvSpPr>
          <p:cNvPr id="68" name="Google Shape;68;p14"/>
          <p:cNvSpPr/>
          <p:nvPr/>
        </p:nvSpPr>
        <p:spPr>
          <a:xfrm>
            <a:off x="264900" y="5133825"/>
            <a:ext cx="2368200" cy="2276400"/>
          </a:xfrm>
          <a:prstGeom prst="rect">
            <a:avLst/>
          </a:prstGeom>
          <a:solidFill>
            <a:srgbClr val="B6D7A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November Ballot Measure</a:t>
            </a:r>
            <a:endParaRPr b="1"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Broward County Referendum 2</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lang="en" sz="1000">
                <a:latin typeface="Roboto"/>
                <a:ea typeface="Roboto"/>
                <a:cs typeface="Roboto"/>
                <a:sym typeface="Roboto"/>
              </a:rPr>
              <a:t>The measure PASSED. This will mean that the Broward County Inspector General will now </a:t>
            </a:r>
            <a:r>
              <a:rPr lang="en" sz="1000">
                <a:latin typeface="Roboto"/>
                <a:ea typeface="Roboto"/>
                <a:cs typeface="Roboto"/>
                <a:sym typeface="Roboto"/>
              </a:rPr>
              <a:t>investigate</a:t>
            </a:r>
            <a:r>
              <a:rPr lang="en" sz="1000">
                <a:latin typeface="Roboto"/>
                <a:ea typeface="Roboto"/>
                <a:cs typeface="Roboto"/>
                <a:sym typeface="Roboto"/>
              </a:rPr>
              <a:t> concerns over Broward policy, process, and budgeting. </a:t>
            </a:r>
            <a:endParaRPr sz="1000">
              <a:latin typeface="Roboto"/>
              <a:ea typeface="Roboto"/>
              <a:cs typeface="Roboto"/>
              <a:sym typeface="Roboto"/>
            </a:endParaRPr>
          </a:p>
          <a:p>
            <a:pPr indent="0" lvl="0" marL="0" rtl="0" algn="l">
              <a:spcBef>
                <a:spcPts val="0"/>
              </a:spcBef>
              <a:spcAft>
                <a:spcPts val="0"/>
              </a:spcAft>
              <a:buNone/>
            </a:pPr>
            <a:r>
              <a:t/>
            </a:r>
            <a:endParaRPr sz="1000">
              <a:latin typeface="Roboto"/>
              <a:ea typeface="Roboto"/>
              <a:cs typeface="Roboto"/>
              <a:sym typeface="Roboto"/>
            </a:endParaRPr>
          </a:p>
          <a:p>
            <a:pPr indent="0" lvl="0" marL="0" rtl="0" algn="l">
              <a:spcBef>
                <a:spcPts val="0"/>
              </a:spcBef>
              <a:spcAft>
                <a:spcPts val="0"/>
              </a:spcAft>
              <a:buNone/>
            </a:pPr>
            <a:r>
              <a:rPr lang="en" sz="1000">
                <a:latin typeface="Roboto"/>
                <a:ea typeface="Roboto"/>
                <a:cs typeface="Roboto"/>
                <a:sym typeface="Roboto"/>
              </a:rPr>
              <a:t>More details here:</a:t>
            </a:r>
            <a:endParaRPr sz="1000">
              <a:latin typeface="Roboto"/>
              <a:ea typeface="Roboto"/>
              <a:cs typeface="Roboto"/>
              <a:sym typeface="Roboto"/>
            </a:endParaRPr>
          </a:p>
          <a:p>
            <a:pPr indent="0" lvl="0" marL="0" rtl="0" algn="l">
              <a:spcBef>
                <a:spcPts val="0"/>
              </a:spcBef>
              <a:spcAft>
                <a:spcPts val="0"/>
              </a:spcAft>
              <a:buNone/>
            </a:pPr>
            <a:r>
              <a:rPr lang="en" sz="1000" u="sng">
                <a:solidFill>
                  <a:schemeClr val="hlink"/>
                </a:solidFill>
                <a:latin typeface="Roboto"/>
                <a:ea typeface="Roboto"/>
                <a:cs typeface="Roboto"/>
                <a:sym typeface="Roboto"/>
                <a:hlinkClick r:id="rId6"/>
              </a:rPr>
              <a:t>https://www.browardschools.com/IGamendment2024</a:t>
            </a:r>
            <a:endParaRPr sz="1000">
              <a:latin typeface="Roboto"/>
              <a:ea typeface="Roboto"/>
              <a:cs typeface="Roboto"/>
              <a:sym typeface="Roboto"/>
            </a:endParaRPr>
          </a:p>
        </p:txBody>
      </p:sp>
      <p:sp>
        <p:nvSpPr>
          <p:cNvPr id="69" name="Google Shape;69;p14"/>
          <p:cNvSpPr/>
          <p:nvPr/>
        </p:nvSpPr>
        <p:spPr>
          <a:xfrm>
            <a:off x="5139200" y="5133975"/>
            <a:ext cx="2368200" cy="2276400"/>
          </a:xfrm>
          <a:prstGeom prst="rect">
            <a:avLst/>
          </a:prstGeom>
          <a:solidFill>
            <a:srgbClr val="B6D7A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u="sng">
                <a:solidFill>
                  <a:schemeClr val="dk1"/>
                </a:solidFill>
                <a:latin typeface="Roboto"/>
                <a:ea typeface="Roboto"/>
                <a:cs typeface="Roboto"/>
                <a:sym typeface="Roboto"/>
              </a:rPr>
              <a:t>Resources Shared in the Past </a:t>
            </a:r>
            <a:endParaRPr b="1" sz="12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000">
                <a:solidFill>
                  <a:schemeClr val="dk1"/>
                </a:solidFill>
                <a:latin typeface="Roboto"/>
                <a:ea typeface="Roboto"/>
                <a:cs typeface="Roboto"/>
                <a:sym typeface="Roboto"/>
              </a:rPr>
              <a:t>Anti-Bullying Policy</a:t>
            </a:r>
            <a:endParaRPr b="1" sz="1000">
              <a:solidFill>
                <a:schemeClr val="dk1"/>
              </a:solidFill>
              <a:latin typeface="Roboto"/>
              <a:ea typeface="Roboto"/>
              <a:cs typeface="Roboto"/>
              <a:sym typeface="Roboto"/>
            </a:endParaRPr>
          </a:p>
          <a:p>
            <a:pPr indent="0" lvl="0" marL="0" rtl="0" algn="l">
              <a:spcBef>
                <a:spcPts val="0"/>
              </a:spcBef>
              <a:spcAft>
                <a:spcPts val="0"/>
              </a:spcAft>
              <a:buNone/>
            </a:pPr>
            <a:r>
              <a:rPr lang="en" sz="900">
                <a:latin typeface="Roboto"/>
                <a:ea typeface="Roboto"/>
                <a:cs typeface="Roboto"/>
                <a:sym typeface="Roboto"/>
              </a:rPr>
              <a:t>Overall policy is </a:t>
            </a:r>
            <a:r>
              <a:rPr lang="en" sz="900" u="sng">
                <a:solidFill>
                  <a:schemeClr val="hlink"/>
                </a:solidFill>
                <a:latin typeface="Roboto"/>
                <a:ea typeface="Roboto"/>
                <a:cs typeface="Roboto"/>
                <a:sym typeface="Roboto"/>
                <a:hlinkClick r:id="rId7"/>
              </a:rPr>
              <a:t>Policy5900</a:t>
            </a:r>
            <a:r>
              <a:rPr lang="en" sz="900">
                <a:latin typeface="Roboto"/>
                <a:ea typeface="Roboto"/>
                <a:cs typeface="Roboto"/>
                <a:sym typeface="Roboto"/>
              </a:rPr>
              <a:t>. </a:t>
            </a:r>
            <a:endParaRPr sz="900">
              <a:latin typeface="Roboto"/>
              <a:ea typeface="Roboto"/>
              <a:cs typeface="Roboto"/>
              <a:sym typeface="Roboto"/>
            </a:endParaRPr>
          </a:p>
          <a:p>
            <a:pPr indent="0" lvl="0" marL="0" rtl="0" algn="l">
              <a:spcBef>
                <a:spcPts val="0"/>
              </a:spcBef>
              <a:spcAft>
                <a:spcPts val="0"/>
              </a:spcAft>
              <a:buNone/>
            </a:pPr>
            <a:r>
              <a:t/>
            </a:r>
            <a:endParaRPr sz="900">
              <a:latin typeface="Roboto"/>
              <a:ea typeface="Roboto"/>
              <a:cs typeface="Roboto"/>
              <a:sym typeface="Roboto"/>
            </a:endParaRPr>
          </a:p>
          <a:p>
            <a:pPr indent="0" lvl="0" marL="0" rtl="0" algn="l">
              <a:spcBef>
                <a:spcPts val="0"/>
              </a:spcBef>
              <a:spcAft>
                <a:spcPts val="0"/>
              </a:spcAft>
              <a:buNone/>
            </a:pPr>
            <a:r>
              <a:rPr lang="en" sz="900">
                <a:latin typeface="Roboto"/>
                <a:ea typeface="Roboto"/>
                <a:cs typeface="Roboto"/>
                <a:sym typeface="Roboto"/>
              </a:rPr>
              <a:t>The three elements of bullying are:</a:t>
            </a:r>
            <a:endParaRPr sz="900">
              <a:latin typeface="Roboto"/>
              <a:ea typeface="Roboto"/>
              <a:cs typeface="Roboto"/>
              <a:sym typeface="Roboto"/>
            </a:endParaRPr>
          </a:p>
          <a:p>
            <a:pPr indent="0" lvl="0" marL="0" rtl="0" algn="l">
              <a:spcBef>
                <a:spcPts val="0"/>
              </a:spcBef>
              <a:spcAft>
                <a:spcPts val="0"/>
              </a:spcAft>
              <a:buNone/>
            </a:pPr>
            <a:r>
              <a:rPr lang="en" sz="700">
                <a:latin typeface="Roboto"/>
                <a:ea typeface="Roboto"/>
                <a:cs typeface="Roboto"/>
                <a:sym typeface="Roboto"/>
              </a:rPr>
              <a:t>R – Repeated (happens more than once)</a:t>
            </a:r>
            <a:endParaRPr sz="700">
              <a:latin typeface="Roboto"/>
              <a:ea typeface="Roboto"/>
              <a:cs typeface="Roboto"/>
              <a:sym typeface="Roboto"/>
            </a:endParaRPr>
          </a:p>
          <a:p>
            <a:pPr indent="0" lvl="0" marL="0" rtl="0" algn="l">
              <a:spcBef>
                <a:spcPts val="0"/>
              </a:spcBef>
              <a:spcAft>
                <a:spcPts val="0"/>
              </a:spcAft>
              <a:buNone/>
            </a:pPr>
            <a:r>
              <a:rPr lang="en" sz="700">
                <a:latin typeface="Roboto"/>
                <a:ea typeface="Roboto"/>
                <a:cs typeface="Roboto"/>
                <a:sym typeface="Roboto"/>
              </a:rPr>
              <a:t>I – Imbalance of Power</a:t>
            </a:r>
            <a:endParaRPr sz="700">
              <a:latin typeface="Roboto"/>
              <a:ea typeface="Roboto"/>
              <a:cs typeface="Roboto"/>
              <a:sym typeface="Roboto"/>
            </a:endParaRPr>
          </a:p>
          <a:p>
            <a:pPr indent="0" lvl="0" marL="0" rtl="0" algn="l">
              <a:spcBef>
                <a:spcPts val="0"/>
              </a:spcBef>
              <a:spcAft>
                <a:spcPts val="0"/>
              </a:spcAft>
              <a:buNone/>
            </a:pPr>
            <a:r>
              <a:rPr lang="en" sz="700">
                <a:latin typeface="Roboto"/>
                <a:ea typeface="Roboto"/>
                <a:cs typeface="Roboto"/>
                <a:sym typeface="Roboto"/>
              </a:rPr>
              <a:t>P – Purposeful (intends to harm)</a:t>
            </a:r>
            <a:endParaRPr sz="700">
              <a:latin typeface="Roboto"/>
              <a:ea typeface="Roboto"/>
              <a:cs typeface="Roboto"/>
              <a:sym typeface="Roboto"/>
            </a:endParaRPr>
          </a:p>
          <a:p>
            <a:pPr indent="0" lvl="0" marL="0" rtl="0" algn="l">
              <a:spcBef>
                <a:spcPts val="0"/>
              </a:spcBef>
              <a:spcAft>
                <a:spcPts val="0"/>
              </a:spcAft>
              <a:buNone/>
            </a:pPr>
            <a:r>
              <a:t/>
            </a:r>
            <a:endParaRPr sz="7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000">
                <a:solidFill>
                  <a:schemeClr val="dk1"/>
                </a:solidFill>
                <a:latin typeface="Roboto"/>
                <a:ea typeface="Roboto"/>
                <a:cs typeface="Roboto"/>
                <a:sym typeface="Roboto"/>
              </a:rPr>
              <a:t>Inclusive Student Guide</a:t>
            </a:r>
            <a:endParaRPr b="1" sz="10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The guide can be found online here:</a:t>
            </a:r>
            <a:endParaRPr sz="800">
              <a:solidFill>
                <a:schemeClr val="dk1"/>
              </a:solidFill>
              <a:latin typeface="Roboto"/>
              <a:ea typeface="Roboto"/>
              <a:cs typeface="Roboto"/>
              <a:sym typeface="Roboto"/>
            </a:endParaRPr>
          </a:p>
          <a:p>
            <a:pPr indent="0" lvl="0" marL="0" rtl="0" algn="l">
              <a:spcBef>
                <a:spcPts val="0"/>
              </a:spcBef>
              <a:spcAft>
                <a:spcPts val="0"/>
              </a:spcAft>
              <a:buNone/>
            </a:pPr>
            <a:r>
              <a:rPr lang="en" sz="800" u="sng">
                <a:solidFill>
                  <a:schemeClr val="hlink"/>
                </a:solidFill>
                <a:latin typeface="Roboto"/>
                <a:ea typeface="Roboto"/>
                <a:cs typeface="Roboto"/>
                <a:sym typeface="Roboto"/>
                <a:hlinkClick r:id="rId8"/>
              </a:rPr>
              <a:t>Here</a:t>
            </a:r>
            <a:endParaRPr b="1" sz="500">
              <a:latin typeface="Roboto"/>
              <a:ea typeface="Roboto"/>
              <a:cs typeface="Roboto"/>
              <a:sym typeface="Roboto"/>
            </a:endParaRPr>
          </a:p>
          <a:p>
            <a:pPr indent="0" lvl="0" marL="0" rtl="0" algn="l">
              <a:spcBef>
                <a:spcPts val="0"/>
              </a:spcBef>
              <a:spcAft>
                <a:spcPts val="0"/>
              </a:spcAft>
              <a:buNone/>
            </a:pPr>
            <a:r>
              <a:t/>
            </a:r>
            <a:endParaRPr b="1" sz="5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5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000">
                <a:solidFill>
                  <a:schemeClr val="dk1"/>
                </a:solidFill>
                <a:latin typeface="Roboto"/>
                <a:ea typeface="Roboto"/>
                <a:cs typeface="Roboto"/>
                <a:sym typeface="Roboto"/>
              </a:rPr>
              <a:t>Board of Education Members</a:t>
            </a:r>
            <a:endParaRPr b="1" sz="10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You can find emails to board of education members  </a:t>
            </a:r>
            <a:r>
              <a:rPr lang="en" sz="800" u="sng">
                <a:solidFill>
                  <a:schemeClr val="hlink"/>
                </a:solidFill>
                <a:latin typeface="Roboto"/>
                <a:ea typeface="Roboto"/>
                <a:cs typeface="Roboto"/>
                <a:sym typeface="Roboto"/>
                <a:hlinkClick r:id="rId9"/>
              </a:rPr>
              <a:t>Here</a:t>
            </a:r>
            <a:endParaRPr b="1" sz="5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800">
              <a:latin typeface="Roboto"/>
              <a:ea typeface="Roboto"/>
              <a:cs typeface="Roboto"/>
              <a:sym typeface="Roboto"/>
            </a:endParaRPr>
          </a:p>
        </p:txBody>
      </p:sp>
      <p:sp>
        <p:nvSpPr>
          <p:cNvPr id="70" name="Google Shape;70;p14"/>
          <p:cNvSpPr txBox="1"/>
          <p:nvPr>
            <p:ph idx="1" type="subTitle"/>
          </p:nvPr>
        </p:nvSpPr>
        <p:spPr>
          <a:xfrm>
            <a:off x="264900" y="7458075"/>
            <a:ext cx="7242600" cy="2495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lang="en" sz="1800">
                <a:latin typeface="Roboto"/>
                <a:ea typeface="Roboto"/>
                <a:cs typeface="Roboto"/>
                <a:sym typeface="Roboto"/>
              </a:rPr>
              <a:t>Agenda for 11/18/2024 Meeting:</a:t>
            </a:r>
            <a:endParaRPr sz="1800">
              <a:latin typeface="Roboto"/>
              <a:ea typeface="Roboto"/>
              <a:cs typeface="Roboto"/>
              <a:sym typeface="Roboto"/>
            </a:endParaRPr>
          </a:p>
          <a:p>
            <a:pPr indent="-304800" lvl="0" marL="457200" rtl="0" algn="l">
              <a:lnSpc>
                <a:spcPct val="80000"/>
              </a:lnSpc>
              <a:spcBef>
                <a:spcPts val="0"/>
              </a:spcBef>
              <a:spcAft>
                <a:spcPts val="0"/>
              </a:spcAft>
              <a:buSzPts val="1200"/>
              <a:buFont typeface="Roboto"/>
              <a:buAutoNum type="arabicPeriod"/>
            </a:pPr>
            <a:r>
              <a:rPr lang="en" sz="1200">
                <a:latin typeface="Roboto"/>
                <a:ea typeface="Roboto"/>
                <a:cs typeface="Roboto"/>
                <a:sym typeface="Roboto"/>
              </a:rPr>
              <a:t>School Calendar Motion: The DAC </a:t>
            </a:r>
            <a:r>
              <a:rPr lang="en" sz="1200">
                <a:latin typeface="Roboto"/>
                <a:ea typeface="Roboto"/>
                <a:cs typeface="Roboto"/>
                <a:sym typeface="Roboto"/>
              </a:rPr>
              <a:t>recommended</a:t>
            </a:r>
            <a:r>
              <a:rPr lang="en" sz="1200">
                <a:latin typeface="Roboto"/>
                <a:ea typeface="Roboto"/>
                <a:cs typeface="Roboto"/>
                <a:sym typeface="Roboto"/>
              </a:rPr>
              <a:t> via a </a:t>
            </a:r>
            <a:r>
              <a:rPr lang="en" sz="1200">
                <a:latin typeface="Roboto"/>
                <a:ea typeface="Roboto"/>
                <a:cs typeface="Roboto"/>
                <a:sym typeface="Roboto"/>
              </a:rPr>
              <a:t>motion</a:t>
            </a:r>
            <a:r>
              <a:rPr lang="en" sz="1200">
                <a:latin typeface="Roboto"/>
                <a:ea typeface="Roboto"/>
                <a:cs typeface="Roboto"/>
                <a:sym typeface="Roboto"/>
              </a:rPr>
              <a:t> to the Board of Education that school calendars be approved 2 years in advance by the first board meeting in October (meaning that the calendar for 2026-2027 should be approved in the October 2025 board of education meeting). </a:t>
            </a:r>
            <a:endParaRPr sz="1200">
              <a:latin typeface="Roboto"/>
              <a:ea typeface="Roboto"/>
              <a:cs typeface="Roboto"/>
              <a:sym typeface="Roboto"/>
            </a:endParaRPr>
          </a:p>
          <a:p>
            <a:pPr indent="0" lvl="0" marL="0" rtl="0" algn="l">
              <a:lnSpc>
                <a:spcPct val="80000"/>
              </a:lnSpc>
              <a:spcBef>
                <a:spcPts val="0"/>
              </a:spcBef>
              <a:spcAft>
                <a:spcPts val="0"/>
              </a:spcAft>
              <a:buNone/>
            </a:pPr>
            <a:r>
              <a:t/>
            </a:r>
            <a:endParaRPr sz="1200">
              <a:latin typeface="Roboto"/>
              <a:ea typeface="Roboto"/>
              <a:cs typeface="Roboto"/>
              <a:sym typeface="Roboto"/>
            </a:endParaRPr>
          </a:p>
          <a:p>
            <a:pPr indent="-304800" lvl="0" marL="457200" rtl="0" algn="l">
              <a:lnSpc>
                <a:spcPct val="80000"/>
              </a:lnSpc>
              <a:spcBef>
                <a:spcPts val="0"/>
              </a:spcBef>
              <a:spcAft>
                <a:spcPts val="0"/>
              </a:spcAft>
              <a:buSzPts val="1200"/>
              <a:buFont typeface="Roboto"/>
              <a:buAutoNum type="arabicPeriod"/>
            </a:pPr>
            <a:r>
              <a:rPr lang="en" sz="1200">
                <a:latin typeface="Roboto"/>
                <a:ea typeface="Roboto"/>
                <a:cs typeface="Roboto"/>
                <a:sym typeface="Roboto"/>
              </a:rPr>
              <a:t>Middle School Expo: December 10th at 6 PM [Time may change): Pompano Beach High School</a:t>
            </a:r>
            <a:endParaRPr sz="1200">
              <a:latin typeface="Roboto"/>
              <a:ea typeface="Roboto"/>
              <a:cs typeface="Roboto"/>
              <a:sym typeface="Roboto"/>
            </a:endParaRPr>
          </a:p>
          <a:p>
            <a:pPr indent="-304800" lvl="1" marL="914400" rtl="0" algn="l">
              <a:lnSpc>
                <a:spcPct val="80000"/>
              </a:lnSpc>
              <a:spcBef>
                <a:spcPts val="0"/>
              </a:spcBef>
              <a:spcAft>
                <a:spcPts val="0"/>
              </a:spcAft>
              <a:buSzPts val="1200"/>
              <a:buFont typeface="Roboto"/>
              <a:buAutoNum type="alphaLcPeriod"/>
            </a:pPr>
            <a:r>
              <a:rPr lang="en" sz="1200">
                <a:latin typeface="Roboto"/>
                <a:ea typeface="Roboto"/>
                <a:cs typeface="Roboto"/>
                <a:sym typeface="Roboto"/>
              </a:rPr>
              <a:t>For those with older students at HHE, the north region is hosting a middle school expo where all schools will be present on December 10th so you can meet administrators. </a:t>
            </a:r>
            <a:endParaRPr sz="1200">
              <a:latin typeface="Roboto"/>
              <a:ea typeface="Roboto"/>
              <a:cs typeface="Roboto"/>
              <a:sym typeface="Roboto"/>
            </a:endParaRPr>
          </a:p>
          <a:p>
            <a:pPr indent="0" lvl="0" marL="457200" rtl="0" algn="l">
              <a:lnSpc>
                <a:spcPct val="80000"/>
              </a:lnSpc>
              <a:spcBef>
                <a:spcPts val="0"/>
              </a:spcBef>
              <a:spcAft>
                <a:spcPts val="0"/>
              </a:spcAft>
              <a:buNone/>
            </a:pPr>
            <a:r>
              <a:t/>
            </a:r>
            <a:endParaRPr sz="1200">
              <a:latin typeface="Roboto"/>
              <a:ea typeface="Roboto"/>
              <a:cs typeface="Roboto"/>
              <a:sym typeface="Roboto"/>
            </a:endParaRPr>
          </a:p>
          <a:p>
            <a:pPr indent="-304800" lvl="0" marL="457200" rtl="0" algn="l">
              <a:lnSpc>
                <a:spcPct val="80000"/>
              </a:lnSpc>
              <a:spcBef>
                <a:spcPts val="0"/>
              </a:spcBef>
              <a:spcAft>
                <a:spcPts val="0"/>
              </a:spcAft>
              <a:buSzPts val="1200"/>
              <a:buFont typeface="Roboto"/>
              <a:buAutoNum type="arabicPeriod"/>
            </a:pPr>
            <a:r>
              <a:rPr lang="en" sz="1200">
                <a:latin typeface="Roboto"/>
                <a:ea typeface="Roboto"/>
                <a:cs typeface="Roboto"/>
                <a:sym typeface="Roboto"/>
              </a:rPr>
              <a:t>A Word of Thanks on Typing: At the last regional meeting, many parents raised concerns for 4th graders not being able to type fast enough for the FAST tests on reading/</a:t>
            </a:r>
            <a:r>
              <a:rPr lang="en" sz="1200">
                <a:latin typeface="Roboto"/>
                <a:ea typeface="Roboto"/>
                <a:cs typeface="Roboto"/>
                <a:sym typeface="Roboto"/>
              </a:rPr>
              <a:t>comprehension</a:t>
            </a:r>
            <a:r>
              <a:rPr lang="en" sz="1200">
                <a:latin typeface="Roboto"/>
                <a:ea typeface="Roboto"/>
                <a:cs typeface="Roboto"/>
                <a:sym typeface="Roboto"/>
              </a:rPr>
              <a:t>. I know that HHE students begin exposure and lessons on </a:t>
            </a:r>
            <a:r>
              <a:rPr lang="en" sz="1200">
                <a:latin typeface="Roboto"/>
                <a:ea typeface="Roboto"/>
                <a:cs typeface="Roboto"/>
                <a:sym typeface="Roboto"/>
              </a:rPr>
              <a:t>typing in earlier years in preparation. </a:t>
            </a:r>
            <a:endParaRPr sz="1200">
              <a:latin typeface="Roboto"/>
              <a:ea typeface="Roboto"/>
              <a:cs typeface="Roboto"/>
              <a:sym typeface="Roboto"/>
            </a:endParaRPr>
          </a:p>
          <a:p>
            <a:pPr indent="0" lvl="0" marL="457200" rtl="0" algn="l">
              <a:lnSpc>
                <a:spcPct val="80000"/>
              </a:lnSpc>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304800" lvl="0" marL="457200" rtl="0" algn="l">
              <a:lnSpc>
                <a:spcPct val="80000"/>
              </a:lnSpc>
              <a:spcBef>
                <a:spcPts val="0"/>
              </a:spcBef>
              <a:spcAft>
                <a:spcPts val="0"/>
              </a:spcAft>
              <a:buSzPts val="1200"/>
              <a:buFont typeface="Roboto"/>
              <a:buAutoNum type="arabicPeriod"/>
            </a:pPr>
            <a:r>
              <a:rPr lang="en" sz="1200">
                <a:latin typeface="Roboto"/>
                <a:ea typeface="Roboto"/>
                <a:cs typeface="Roboto"/>
                <a:sym typeface="Roboto"/>
              </a:rPr>
              <a:t>Open floor to any topics raised by parents during or before the meeting </a:t>
            </a:r>
            <a:endParaRPr sz="1200">
              <a:latin typeface="Roboto"/>
              <a:ea typeface="Roboto"/>
              <a:cs typeface="Roboto"/>
              <a:sym typeface="Roboto"/>
            </a:endParaRPr>
          </a:p>
          <a:p>
            <a:pPr indent="-304800" lvl="1" marL="914400" rtl="0" algn="l">
              <a:lnSpc>
                <a:spcPct val="80000"/>
              </a:lnSpc>
              <a:spcBef>
                <a:spcPts val="0"/>
              </a:spcBef>
              <a:spcAft>
                <a:spcPts val="0"/>
              </a:spcAft>
              <a:buSzPts val="1200"/>
              <a:buFont typeface="Roboto"/>
              <a:buAutoNum type="alphaLcPeriod"/>
            </a:pPr>
            <a:r>
              <a:rPr lang="en" sz="1200">
                <a:latin typeface="Roboto"/>
                <a:ea typeface="Roboto"/>
                <a:cs typeface="Roboto"/>
                <a:sym typeface="Roboto"/>
              </a:rPr>
              <a:t>You can text Mike Pezzicola at 732.773.4318 to raise any topics before the meeting</a:t>
            </a:r>
            <a:endParaRPr sz="12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